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Default Extension="sldx" ContentType="application/vnd.openxmlformats-officedocument.presentationml.slide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0" r:id="rId3"/>
  </p:sldMasterIdLst>
  <p:notesMasterIdLst>
    <p:notesMasterId r:id="rId19"/>
  </p:notesMasterIdLst>
  <p:sldIdLst>
    <p:sldId id="297" r:id="rId4"/>
    <p:sldId id="301" r:id="rId5"/>
    <p:sldId id="290" r:id="rId6"/>
    <p:sldId id="280" r:id="rId7"/>
    <p:sldId id="273" r:id="rId8"/>
    <p:sldId id="275" r:id="rId9"/>
    <p:sldId id="284" r:id="rId10"/>
    <p:sldId id="293" r:id="rId11"/>
    <p:sldId id="266" r:id="rId12"/>
    <p:sldId id="298" r:id="rId13"/>
    <p:sldId id="279" r:id="rId14"/>
    <p:sldId id="299" r:id="rId15"/>
    <p:sldId id="300" r:id="rId16"/>
    <p:sldId id="286" r:id="rId17"/>
    <p:sldId id="28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4BCF"/>
    <a:srgbClr val="EBDEF6"/>
    <a:srgbClr val="C7A1E3"/>
    <a:srgbClr val="5FBB61"/>
    <a:srgbClr val="3FCD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736" autoAdjust="0"/>
    <p:restoredTop sz="94660"/>
  </p:normalViewPr>
  <p:slideViewPr>
    <p:cSldViewPr>
      <p:cViewPr varScale="1">
        <p:scale>
          <a:sx n="82" d="100"/>
          <a:sy n="82" d="100"/>
        </p:scale>
        <p:origin x="-1476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rotY val="222"/>
      <c:perspective val="30"/>
    </c:view3D>
    <c:plotArea>
      <c:layout>
        <c:manualLayout>
          <c:layoutTarget val="inner"/>
          <c:xMode val="edge"/>
          <c:yMode val="edge"/>
          <c:x val="5.4839468908239901E-3"/>
          <c:y val="0"/>
          <c:w val="0.84276748455184713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700"/>
            <a:effectLst>
              <a:outerShdw blurRad="50800" dist="50800" dir="5400000" algn="ctr" rotWithShape="0">
                <a:schemeClr val="bg1"/>
              </a:outerShdw>
            </a:effectLst>
          </c:spPr>
          <c:dPt>
            <c:idx val="0"/>
            <c:spPr>
              <a:solidFill>
                <a:srgbClr val="5FBB61"/>
              </a:solidFill>
              <a:ln w="12700">
                <a:solidFill>
                  <a:srgbClr val="0070C0"/>
                </a:solidFill>
              </a:ln>
              <a:effectLst>
                <a:outerShdw blurRad="50800" dist="50800" dir="5400000" algn="ctr" rotWithShape="0">
                  <a:schemeClr val="bg1"/>
                </a:outerShdw>
              </a:effectLst>
            </c:spPr>
          </c:dPt>
          <c:dPt>
            <c:idx val="1"/>
            <c:explosion val="18"/>
            <c:spPr>
              <a:solidFill>
                <a:srgbClr val="FF0000"/>
              </a:solidFill>
              <a:ln w="12700"/>
              <a:effectLst>
                <a:outerShdw blurRad="50800" dist="50800" dir="5400000" algn="ctr" rotWithShape="0">
                  <a:schemeClr val="bg1"/>
                </a:outerShdw>
              </a:effectLst>
            </c:spPr>
          </c:dPt>
          <c:dPt>
            <c:idx val="2"/>
            <c:explosion val="39"/>
            <c:spPr>
              <a:solidFill>
                <a:srgbClr val="00B0F0"/>
              </a:solidFill>
              <a:ln w="12700"/>
              <a:effectLst>
                <a:outerShdw blurRad="50800" dist="50800" dir="5400000" algn="ctr" rotWithShape="0">
                  <a:schemeClr val="bg1"/>
                </a:outerShdw>
              </a:effectLst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9</a:t>
                    </a:r>
                    <a:r>
                      <a:rPr lang="ru-RU" smtClean="0"/>
                      <a:t>7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>
                <c:manualLayout>
                  <c:x val="3.747463854542029E-2"/>
                  <c:y val="-0.1069603381399593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0,8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3.0945509492009065E-2"/>
                  <c:y val="-9.787934505276460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2,2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delete val="1"/>
            </c:dLbl>
            <c:showVal val="1"/>
            <c:showLeaderLines val="1"/>
          </c:dLbls>
          <c:cat>
            <c:strRef>
              <c:f>Лист1!$A$2:$A$5</c:f>
              <c:strCache>
                <c:ptCount val="3"/>
                <c:pt idx="0">
                  <c:v>Поддержали Акцию и готовы принять в ней участие</c:v>
                </c:pt>
                <c:pt idx="1">
                  <c:v>Выразили свое отрицательное отношение</c:v>
                </c:pt>
                <c:pt idx="2">
                  <c:v>Никакого интереса к Акции не проявили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0.95000000000000029</c:v>
                </c:pt>
                <c:pt idx="1">
                  <c:v>2.0000000000000014E-2</c:v>
                </c:pt>
                <c:pt idx="2">
                  <c:v>3.0000000000000016E-2</c:v>
                </c:pt>
              </c:numCache>
            </c:numRef>
          </c:val>
        </c:ser>
        <c:dLbls/>
      </c:pie3DChart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70975215385299106"/>
          <c:y val="3.318692509688595E-2"/>
          <c:w val="0.2816088526781787"/>
          <c:h val="0.74010823797116065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37926-149A-440A-BE54-ED2B59E92B40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DB92B-2238-462E-85C1-45820CBC7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9871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DB92B-2238-462E-85C1-45820CBC719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7443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DB92B-2238-462E-85C1-45820CBC7198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7443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717699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1829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361726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468040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4251911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167581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827894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768634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453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1A616CE-AF69-41F7-97BF-0CED59FD38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0367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3376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129286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6238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3450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321671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647862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768255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684474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44138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982473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42664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1A616CE-AF69-41F7-97BF-0CED59FD38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1930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750236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211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187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9443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946121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4140628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835174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6728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1A616CE-AF69-41F7-97BF-0CED59FD38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3459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2299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4223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46050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66563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C3132EB1-0DDB-4178-98A1-BC8B11B9641B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1A616CE-AF69-41F7-97BF-0CED59FD38B4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84973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8.jpe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package" Target="../embeddings/______Microsoft_Office_PowerPoint2.sld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1111\Рабочий стол\купола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3327"/>
            <a:ext cx="9144000" cy="695739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78497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prstClr val="black"/>
                </a:solidFill>
                <a:latin typeface="Monotype Corsiva" pitchFamily="66" charset="0"/>
              </a:rPr>
              <a:t>Реализация акции </a:t>
            </a:r>
          </a:p>
          <a:p>
            <a:pPr algn="ctr"/>
            <a:r>
              <a:rPr lang="ru-RU" sz="4800" b="1" dirty="0" smtClean="0">
                <a:solidFill>
                  <a:prstClr val="black"/>
                </a:solidFill>
                <a:latin typeface="Monotype Corsiva" pitchFamily="66" charset="0"/>
              </a:rPr>
              <a:t>«Восстановление духовно-исторической памяти», как  ресурс  в формировании национальной идентичности личности</a:t>
            </a:r>
          </a:p>
          <a:p>
            <a:pPr algn="r"/>
            <a:endParaRPr lang="ru-RU" sz="3200" b="1" dirty="0" smtClean="0">
              <a:solidFill>
                <a:prstClr val="black"/>
              </a:solidFill>
              <a:latin typeface="Monotype Corsiva" pitchFamily="66" charset="0"/>
            </a:endParaRPr>
          </a:p>
          <a:p>
            <a:pPr algn="r"/>
            <a:endParaRPr lang="ru-RU" sz="3200" b="1" dirty="0">
              <a:solidFill>
                <a:prstClr val="black"/>
              </a:solidFill>
              <a:latin typeface="Monotype Corsiva" pitchFamily="66" charset="0"/>
            </a:endParaRPr>
          </a:p>
          <a:p>
            <a:pPr algn="r"/>
            <a:r>
              <a:rPr lang="ru-RU" sz="3200" b="1" dirty="0" smtClean="0">
                <a:solidFill>
                  <a:prstClr val="black"/>
                </a:solidFill>
                <a:latin typeface="Monotype Corsiva" pitchFamily="66" charset="0"/>
              </a:rPr>
              <a:t>Директор ТОГБУ  «Межрегиональный центр возрождения духовно-нравственного наследия «Преображение»</a:t>
            </a:r>
          </a:p>
          <a:p>
            <a:pPr algn="r"/>
            <a:r>
              <a:rPr lang="ru-RU" sz="3200" b="1" dirty="0" smtClean="0">
                <a:solidFill>
                  <a:prstClr val="black"/>
                </a:solidFill>
                <a:latin typeface="Monotype Corsiva" pitchFamily="66" charset="0"/>
              </a:rPr>
              <a:t>Пахомова Наталья Валентиновна</a:t>
            </a:r>
            <a:endParaRPr lang="ru-RU" sz="3200" b="1" dirty="0">
              <a:solidFill>
                <a:prstClr val="black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658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1111\Рабочий стол\купола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0839"/>
            <a:ext cx="9144000" cy="695739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-108520" y="430407"/>
            <a:ext cx="6192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prstClr val="black"/>
                </a:solidFill>
                <a:latin typeface="Monotype Corsiva" pitchFamily="66" charset="0"/>
              </a:rPr>
              <a:t>Установлено -более 70 памятных знаков</a:t>
            </a:r>
            <a:endParaRPr lang="ru-RU" sz="4400" b="1" dirty="0">
              <a:solidFill>
                <a:prstClr val="black"/>
              </a:solidFill>
              <a:latin typeface="Monotype Corsiva" pitchFamily="66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9950" y="1412776"/>
            <a:ext cx="1967490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DSC_0022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759" y="2129542"/>
            <a:ext cx="1889720" cy="14741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Участники акции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4767" y="2132856"/>
            <a:ext cx="2004343" cy="15841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C:\Documents and Settings\Анна\Рабочий стол\освящение\DSC_02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2734" y="620688"/>
            <a:ext cx="1880927" cy="13956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2378268" y="3861048"/>
            <a:ext cx="666881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4800" b="1" dirty="0" smtClean="0">
                <a:latin typeface="Monotype Corsiva" panose="03010101010201010101" pitchFamily="66" charset="0"/>
              </a:rPr>
              <a:t>Проведен конкурс </a:t>
            </a:r>
          </a:p>
          <a:p>
            <a:pPr algn="r"/>
            <a:r>
              <a:rPr lang="ru-RU" sz="4800" b="1" dirty="0" smtClean="0">
                <a:latin typeface="Monotype Corsiva" panose="03010101010201010101" pitchFamily="66" charset="0"/>
              </a:rPr>
              <a:t>исследовательских работ</a:t>
            </a:r>
          </a:p>
          <a:p>
            <a:pPr algn="r"/>
            <a:r>
              <a:rPr lang="ru-RU" sz="4800" b="1" dirty="0">
                <a:latin typeface="Monotype Corsiva" panose="03010101010201010101" pitchFamily="66" charset="0"/>
              </a:rPr>
              <a:t>п</a:t>
            </a:r>
            <a:r>
              <a:rPr lang="ru-RU" sz="4800" b="1" dirty="0" smtClean="0">
                <a:latin typeface="Monotype Corsiva" panose="03010101010201010101" pitchFamily="66" charset="0"/>
              </a:rPr>
              <a:t>редставлено -109 проектов</a:t>
            </a:r>
            <a:endParaRPr lang="ru-RU" sz="4800" b="1" dirty="0">
              <a:latin typeface="Monotype Corsiva" panose="03010101010201010101" pitchFamily="66" charset="0"/>
            </a:endParaRPr>
          </a:p>
        </p:txBody>
      </p:sp>
      <p:pic>
        <p:nvPicPr>
          <p:cNvPr id="11" name="Рисунок 10" descr="\\Komp2\для обмена\ТРАНЗИТ ПРЕОБРАЖЕНИЕ\Акция\Фото\ФОТО ИССЛЕДОВАТЕЛЬСКИХ РАБОТ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042" y="4260299"/>
            <a:ext cx="1925573" cy="23408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842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1111\Рабочий стол\купола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2" descr="C:\Documents and Settings\1111\Рабочий стол\купола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800" y="0"/>
            <a:ext cx="9347199" cy="70104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431539" y="260648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800" b="1" dirty="0" smtClean="0">
                <a:solidFill>
                  <a:prstClr val="black"/>
                </a:solidFill>
                <a:latin typeface="Monotype Corsiva" pitchFamily="66" charset="0"/>
              </a:rPr>
              <a:t>Публикация в местных газетах</a:t>
            </a:r>
            <a:endParaRPr lang="ru-RU" sz="4800" b="1" dirty="0">
              <a:solidFill>
                <a:prstClr val="black"/>
              </a:solidFill>
              <a:latin typeface="Monotype Corsiva" pitchFamily="66" charset="0"/>
            </a:endParaRPr>
          </a:p>
        </p:txBody>
      </p:sp>
      <p:pic>
        <p:nvPicPr>
          <p:cNvPr id="5" name="Picture 2" descr="G:\Храмы\1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29"/>
          <a:stretch/>
        </p:blipFill>
        <p:spPr bwMode="auto">
          <a:xfrm>
            <a:off x="6831528" y="1062166"/>
            <a:ext cx="2221423" cy="2890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G:\Храмы\1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1" y="4109203"/>
            <a:ext cx="1995411" cy="2748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5" descr="G:\Храмы\1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3273" y="1030997"/>
            <a:ext cx="2123441" cy="2890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17811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1111\Рабочий стол\купола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46" y="1893"/>
            <a:ext cx="9144000" cy="695739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2051720" y="692696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5400" dirty="0">
              <a:solidFill>
                <a:prstClr val="black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476672"/>
            <a:ext cx="8712967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prstClr val="black"/>
                </a:solidFill>
                <a:latin typeface="Monotype Corsiva" pitchFamily="66" charset="0"/>
              </a:rPr>
              <a:t>Межрегиональный семинар</a:t>
            </a:r>
          </a:p>
          <a:p>
            <a:pPr algn="ctr"/>
            <a:endParaRPr lang="ru-RU" sz="4400" b="1" dirty="0" smtClean="0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ru-RU" sz="4400" b="1" dirty="0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ru-RU" sz="4400" b="1" dirty="0" smtClean="0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ru-RU" sz="4400" b="1" dirty="0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ru-RU" sz="4400" b="1" dirty="0" smtClean="0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ru-RU" sz="4400" b="1" dirty="0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r>
              <a:rPr lang="ru-RU" sz="4400" b="1" dirty="0" smtClean="0">
                <a:solidFill>
                  <a:prstClr val="black"/>
                </a:solidFill>
                <a:latin typeface="Monotype Corsiva" pitchFamily="66" charset="0"/>
              </a:rPr>
              <a:t>Приняли участие 6 регионов Центрального федерального округа</a:t>
            </a:r>
            <a:endParaRPr lang="ru-RU" sz="4400" b="1" dirty="0">
              <a:solidFill>
                <a:prstClr val="black"/>
              </a:solidFill>
              <a:latin typeface="Monotype Corsiva" pitchFamily="66" charset="0"/>
            </a:endParaRPr>
          </a:p>
        </p:txBody>
      </p:sp>
      <p:pic>
        <p:nvPicPr>
          <p:cNvPr id="6" name="Рисунок 5" descr="\\Komp2\для обмена\ТРАНЗИТ ПРЕОБРАЖЕНИЕ\Акция\семинары\Межрегиональный семинар\фото\IMG_19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39488"/>
            <a:ext cx="3168352" cy="2448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\\Komp2\для обмена\ТРАНЗИТ ПРЕОБРАЖЕНИЕ\Акция\семинары\Межрегиональный семинар\фото\IMG_193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9"/>
            <a:ext cx="3600400" cy="22612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1335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1111\Рабочий стол\купола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46" y="1893"/>
            <a:ext cx="9144000" cy="695739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2051720" y="692696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5400" dirty="0">
              <a:solidFill>
                <a:prstClr val="black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476672"/>
            <a:ext cx="871296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prstClr val="black"/>
                </a:solidFill>
                <a:latin typeface="Monotype Corsiva" pitchFamily="66" charset="0"/>
              </a:rPr>
              <a:t>Всероссийский конкурс </a:t>
            </a:r>
            <a:endParaRPr lang="ru-RU" sz="5400" b="1" dirty="0" smtClean="0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r>
              <a:rPr lang="ru-RU" sz="5400" b="1" dirty="0" smtClean="0">
                <a:solidFill>
                  <a:prstClr val="black"/>
                </a:solidFill>
                <a:latin typeface="Monotype Corsiva" pitchFamily="66" charset="0"/>
              </a:rPr>
              <a:t>«</a:t>
            </a:r>
            <a:r>
              <a:rPr lang="ru-RU" sz="5400" b="1" dirty="0">
                <a:solidFill>
                  <a:prstClr val="black"/>
                </a:solidFill>
                <a:latin typeface="Monotype Corsiva" pitchFamily="66" charset="0"/>
              </a:rPr>
              <a:t>За нравственный подвиг учителя</a:t>
            </a:r>
            <a:r>
              <a:rPr lang="ru-RU" sz="5400" b="1" dirty="0" smtClean="0">
                <a:solidFill>
                  <a:prstClr val="black"/>
                </a:solidFill>
                <a:latin typeface="Monotype Corsiva" pitchFamily="66" charset="0"/>
              </a:rPr>
              <a:t>»</a:t>
            </a:r>
          </a:p>
          <a:p>
            <a:pPr algn="ctr"/>
            <a:endParaRPr lang="ru-RU" sz="5400" b="1" dirty="0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ru-RU" sz="5400" b="1" dirty="0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ru-RU" sz="5400" b="1" dirty="0" smtClean="0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ru-RU" sz="5400" b="1" dirty="0">
              <a:solidFill>
                <a:prstClr val="black"/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C:\Documents and Settings\Преображение\Рабочий стол\проект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37" t="8922" r="3622"/>
          <a:stretch/>
        </p:blipFill>
        <p:spPr bwMode="auto">
          <a:xfrm>
            <a:off x="1403648" y="3068960"/>
            <a:ext cx="2771140" cy="36766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15425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1111\Рабочий стол\купола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5652120" y="126876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475" y="391597"/>
            <a:ext cx="856895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prstClr val="black"/>
                </a:solidFill>
                <a:latin typeface="Monotype Corsiva" pitchFamily="66" charset="0"/>
              </a:rPr>
              <a:t>Заключительный этап</a:t>
            </a:r>
          </a:p>
          <a:p>
            <a:pPr algn="just"/>
            <a:r>
              <a:rPr lang="ru-RU" sz="4000" b="1" dirty="0" smtClean="0">
                <a:solidFill>
                  <a:prstClr val="black"/>
                </a:solidFill>
                <a:latin typeface="Monotype Corsiva" pitchFamily="66" charset="0"/>
              </a:rPr>
              <a:t>--подготовка и публикация сборника материалов «Утраченные святыни земли Тамбовской»;</a:t>
            </a:r>
          </a:p>
          <a:p>
            <a:pPr algn="just"/>
            <a:r>
              <a:rPr lang="ru-RU" sz="4000" b="1" dirty="0" smtClean="0">
                <a:solidFill>
                  <a:prstClr val="black"/>
                </a:solidFill>
                <a:latin typeface="Monotype Corsiva" pitchFamily="66" charset="0"/>
              </a:rPr>
              <a:t>-организация и проведение  церемонии  награждения  активных участников;</a:t>
            </a:r>
          </a:p>
          <a:p>
            <a:pPr algn="just"/>
            <a:r>
              <a:rPr lang="ru-RU" sz="4000" b="1" dirty="0" smtClean="0">
                <a:solidFill>
                  <a:prstClr val="black"/>
                </a:solidFill>
                <a:latin typeface="Monotype Corsiva" pitchFamily="66" charset="0"/>
              </a:rPr>
              <a:t>-публикация Вестника акции «Восстановление духовно-исторической памяти».</a:t>
            </a:r>
          </a:p>
        </p:txBody>
      </p:sp>
    </p:spTree>
    <p:extLst>
      <p:ext uri="{BB962C8B-B14F-4D97-AF65-F5344CB8AC3E}">
        <p14:creationId xmlns:p14="http://schemas.microsoft.com/office/powerpoint/2010/main" xmlns="" val="369579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1111\Рабочий стол\купола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46" y="1893"/>
            <a:ext cx="9144000" cy="695739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2051720" y="692696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5400" dirty="0">
              <a:solidFill>
                <a:prstClr val="black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476672"/>
            <a:ext cx="87129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 smtClean="0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ru-RU" sz="5400" b="1" dirty="0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r>
              <a:rPr lang="ru-RU" sz="6000" b="1" dirty="0" smtClean="0">
                <a:solidFill>
                  <a:prstClr val="black"/>
                </a:solidFill>
                <a:latin typeface="Monotype Corsiva" pitchFamily="66" charset="0"/>
              </a:rPr>
              <a:t>Спасибо за внимание !</a:t>
            </a:r>
            <a:endParaRPr lang="ru-RU" sz="6000" b="1" dirty="0">
              <a:solidFill>
                <a:prstClr val="black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634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1111\Рабочий стол\купола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9" y="-102909"/>
            <a:ext cx="9203661" cy="695739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3200" b="1" dirty="0" smtClean="0">
              <a:solidFill>
                <a:prstClr val="black"/>
              </a:solidFill>
              <a:latin typeface="Monotype Corsiva" pitchFamily="66" charset="0"/>
            </a:endParaRPr>
          </a:p>
          <a:p>
            <a:pPr algn="r"/>
            <a:endParaRPr lang="ru-RU" sz="3200" b="1" dirty="0">
              <a:solidFill>
                <a:prstClr val="black"/>
              </a:solidFill>
              <a:latin typeface="Monotype Corsiva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04326" y="270662"/>
            <a:ext cx="7956648" cy="914400"/>
          </a:xfrm>
          <a:prstGeom prst="roundRect">
            <a:avLst/>
          </a:prstGeom>
          <a:solidFill>
            <a:srgbClr val="EBDEF6"/>
          </a:solidFill>
          <a:ln w="38100">
            <a:solidFill>
              <a:srgbClr val="934BC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3810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Формирование национальной идентичности</a:t>
            </a:r>
            <a:endParaRPr lang="ru-RU" sz="3600" b="1" dirty="0">
              <a:ln w="38100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26803" y="1700808"/>
            <a:ext cx="4270175" cy="914400"/>
          </a:xfrm>
          <a:prstGeom prst="roundRect">
            <a:avLst/>
          </a:prstGeom>
          <a:solidFill>
            <a:srgbClr val="EBDEF6"/>
          </a:solidFill>
          <a:ln w="38100">
            <a:solidFill>
              <a:srgbClr val="934BC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</a:t>
            </a: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уховно-нравственное развитие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016082" y="2935626"/>
            <a:ext cx="2952328" cy="914400"/>
          </a:xfrm>
          <a:prstGeom prst="roundRect">
            <a:avLst/>
          </a:prstGeom>
          <a:solidFill>
            <a:srgbClr val="EBDEF6"/>
          </a:solidFill>
          <a:ln w="38100">
            <a:solidFill>
              <a:srgbClr val="934BC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</a:t>
            </a: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нститут образования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7544" y="2998169"/>
            <a:ext cx="2448272" cy="914400"/>
          </a:xfrm>
          <a:prstGeom prst="roundRect">
            <a:avLst/>
          </a:prstGeom>
          <a:solidFill>
            <a:srgbClr val="EBDEF6"/>
          </a:solidFill>
          <a:ln w="38100">
            <a:solidFill>
              <a:srgbClr val="934BC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</a:t>
            </a: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нститут семьи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76831" y="4132514"/>
            <a:ext cx="2664296" cy="914400"/>
          </a:xfrm>
          <a:prstGeom prst="roundRect">
            <a:avLst/>
          </a:prstGeom>
          <a:solidFill>
            <a:srgbClr val="EBDEF6"/>
          </a:solidFill>
          <a:ln w="38100">
            <a:solidFill>
              <a:srgbClr val="934BC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саморазвитие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39552" y="5602695"/>
            <a:ext cx="2232248" cy="914400"/>
          </a:xfrm>
          <a:prstGeom prst="roundRect">
            <a:avLst/>
          </a:prstGeom>
          <a:solidFill>
            <a:srgbClr val="EBDEF6"/>
          </a:solidFill>
          <a:ln w="38100">
            <a:solidFill>
              <a:srgbClr val="934BC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нация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18520" y="5605264"/>
            <a:ext cx="2520280" cy="914400"/>
          </a:xfrm>
          <a:prstGeom prst="roundRect">
            <a:avLst/>
          </a:prstGeom>
          <a:solidFill>
            <a:srgbClr val="EBDEF6"/>
          </a:solidFill>
          <a:ln w="38100">
            <a:solidFill>
              <a:srgbClr val="934BC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православие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389178" y="5589240"/>
            <a:ext cx="2124000" cy="914400"/>
          </a:xfrm>
          <a:prstGeom prst="roundRect">
            <a:avLst/>
          </a:prstGeom>
          <a:solidFill>
            <a:srgbClr val="EBDEF6"/>
          </a:solidFill>
          <a:ln w="38100">
            <a:solidFill>
              <a:srgbClr val="934BC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государство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464639" y="1197466"/>
            <a:ext cx="214722" cy="542326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597507" y="5046914"/>
            <a:ext cx="214722" cy="542326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лево стрелка 6"/>
          <p:cNvSpPr/>
          <p:nvPr/>
        </p:nvSpPr>
        <p:spPr>
          <a:xfrm rot="1321750">
            <a:off x="1571313" y="1771600"/>
            <a:ext cx="644841" cy="1216152"/>
          </a:xfrm>
          <a:prstGeom prst="curvedRightArrow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право стрелка 7"/>
          <p:cNvSpPr/>
          <p:nvPr/>
        </p:nvSpPr>
        <p:spPr>
          <a:xfrm rot="20411465">
            <a:off x="7062200" y="1770944"/>
            <a:ext cx="777956" cy="1112037"/>
          </a:xfrm>
          <a:prstGeom prst="curvedLeftArrow">
            <a:avLst>
              <a:gd name="adj1" fmla="val 18190"/>
              <a:gd name="adj2" fmla="val 50000"/>
              <a:gd name="adj3" fmla="val 22503"/>
            </a:avLst>
          </a:prstGeom>
          <a:solidFill>
            <a:schemeClr val="accent6">
              <a:lumMod val="50000"/>
            </a:schemeClr>
          </a:solidFill>
          <a:ln w="190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Стрелка влево 17"/>
          <p:cNvSpPr/>
          <p:nvPr/>
        </p:nvSpPr>
        <p:spPr>
          <a:xfrm rot="19515298">
            <a:off x="5026667" y="3486597"/>
            <a:ext cx="978408" cy="484632"/>
          </a:xfrm>
          <a:prstGeom prst="leftArrow">
            <a:avLst>
              <a:gd name="adj1" fmla="val 35823"/>
              <a:gd name="adj2" fmla="val 51367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2151216">
            <a:off x="3003687" y="3481582"/>
            <a:ext cx="978408" cy="484632"/>
          </a:xfrm>
          <a:prstGeom prst="rightArrow">
            <a:avLst>
              <a:gd name="adj1" fmla="val 40247"/>
              <a:gd name="adj2" fmla="val 4807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Выгнутая влево стрелка 25"/>
          <p:cNvSpPr/>
          <p:nvPr/>
        </p:nvSpPr>
        <p:spPr>
          <a:xfrm rot="1969199">
            <a:off x="2204383" y="4334346"/>
            <a:ext cx="644841" cy="1216152"/>
          </a:xfrm>
          <a:prstGeom prst="curvedRightArrow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Выгнутая вправо стрелка 26"/>
          <p:cNvSpPr/>
          <p:nvPr/>
        </p:nvSpPr>
        <p:spPr>
          <a:xfrm rot="18947639">
            <a:off x="6288318" y="4378758"/>
            <a:ext cx="777956" cy="1112037"/>
          </a:xfrm>
          <a:prstGeom prst="curvedLeftArrow">
            <a:avLst>
              <a:gd name="adj1" fmla="val 18190"/>
              <a:gd name="adj2" fmla="val 50000"/>
              <a:gd name="adj3" fmla="val 22503"/>
            </a:avLst>
          </a:prstGeom>
          <a:solidFill>
            <a:schemeClr val="accent6">
              <a:lumMod val="50000"/>
            </a:schemeClr>
          </a:solidFill>
          <a:ln w="190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86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1111\Рабочий стол\купола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"/>
            <a:ext cx="9143999" cy="685799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179512" y="476672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prstClr val="black"/>
                </a:solidFill>
                <a:latin typeface="Monotype Corsiva" pitchFamily="66" charset="0"/>
              </a:rPr>
              <a:t>В начале </a:t>
            </a:r>
            <a:r>
              <a:rPr lang="en-US" sz="3600" b="1" dirty="0" smtClean="0">
                <a:solidFill>
                  <a:prstClr val="black"/>
                </a:solidFill>
                <a:latin typeface="Monotype Corsiva" pitchFamily="66" charset="0"/>
              </a:rPr>
              <a:t>xx </a:t>
            </a:r>
            <a:r>
              <a:rPr lang="ru-RU" sz="3600" b="1" dirty="0" smtClean="0">
                <a:solidFill>
                  <a:prstClr val="black"/>
                </a:solidFill>
                <a:latin typeface="Monotype Corsiva" pitchFamily="66" charset="0"/>
              </a:rPr>
              <a:t>века множество святынь поругано, </a:t>
            </a:r>
          </a:p>
          <a:p>
            <a:pPr algn="ctr"/>
            <a:r>
              <a:rPr lang="ru-RU" sz="3600" b="1" dirty="0" smtClean="0">
                <a:solidFill>
                  <a:prstClr val="black"/>
                </a:solidFill>
                <a:latin typeface="Monotype Corsiva" pitchFamily="66" charset="0"/>
              </a:rPr>
              <a:t>монастыри и храмы разграблены и разрушены </a:t>
            </a:r>
          </a:p>
        </p:txBody>
      </p:sp>
      <p:pic>
        <p:nvPicPr>
          <p:cNvPr id="7" name="Picture 2" descr="G:\хитрово\IMG_19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529" y="1701462"/>
            <a:ext cx="4034277" cy="2591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хитрово\IMG_19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844824"/>
            <a:ext cx="4396166" cy="2640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хитрово\IMG_19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4411489"/>
            <a:ext cx="3927270" cy="24465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1111\Рабочий стол\купола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8" name="TextBox 27"/>
          <p:cNvSpPr txBox="1"/>
          <p:nvPr/>
        </p:nvSpPr>
        <p:spPr>
          <a:xfrm>
            <a:off x="1403648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28184" y="544522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00192" y="558924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3612" y="548680"/>
            <a:ext cx="1799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i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8" name="Содержимое 3"/>
          <p:cNvSpPr txBox="1">
            <a:spLocks/>
          </p:cNvSpPr>
          <p:nvPr/>
        </p:nvSpPr>
        <p:spPr>
          <a:xfrm>
            <a:off x="2987824" y="2348880"/>
            <a:ext cx="2520280" cy="1440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indent="-274320" algn="ctr">
              <a:spcBef>
                <a:spcPct val="20000"/>
              </a:spcBef>
              <a:buClr>
                <a:srgbClr val="D16349"/>
              </a:buClr>
              <a:buSzPct val="85000"/>
              <a:buFont typeface="Wingdings 2"/>
              <a:buChar char=""/>
              <a:defRPr/>
            </a:pPr>
            <a:endParaRPr lang="ru-RU" sz="2700" dirty="0">
              <a:solidFill>
                <a:prstClr val="black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84168" y="42930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3612" y="188640"/>
            <a:ext cx="84975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4000" b="1" dirty="0" smtClean="0">
              <a:solidFill>
                <a:prstClr val="black"/>
              </a:solidFill>
              <a:latin typeface="Monotype Corsiva" pitchFamily="66" charset="0"/>
            </a:endParaRPr>
          </a:p>
          <a:p>
            <a:pPr lvl="0" algn="ctr"/>
            <a:r>
              <a:rPr lang="ru-RU" sz="4000" b="1" dirty="0" smtClean="0">
                <a:solidFill>
                  <a:prstClr val="black"/>
                </a:solidFill>
                <a:latin typeface="Monotype Corsiva" pitchFamily="66" charset="0"/>
              </a:rPr>
              <a:t>Цель </a:t>
            </a:r>
            <a:r>
              <a:rPr lang="ru-RU" sz="4000" b="1" dirty="0">
                <a:solidFill>
                  <a:prstClr val="black"/>
                </a:solidFill>
                <a:latin typeface="Monotype Corsiva" pitchFamily="66" charset="0"/>
              </a:rPr>
              <a:t>Акции- </a:t>
            </a:r>
            <a:r>
              <a:rPr lang="ru-RU" sz="4000" b="1" dirty="0" smtClean="0">
                <a:solidFill>
                  <a:prstClr val="black"/>
                </a:solidFill>
                <a:latin typeface="Monotype Corsiva" pitchFamily="66" charset="0"/>
              </a:rPr>
              <a:t>увековечивание памяти об утраченных  святынях  Тамбовщины (храмах, монастырях, </a:t>
            </a:r>
          </a:p>
          <a:p>
            <a:pPr lvl="0" algn="ctr"/>
            <a:r>
              <a:rPr lang="ru-RU" sz="4000" b="1" dirty="0" smtClean="0">
                <a:solidFill>
                  <a:prstClr val="black"/>
                </a:solidFill>
                <a:latin typeface="Monotype Corsiva" pitchFamily="66" charset="0"/>
              </a:rPr>
              <a:t>святых источниках) , </a:t>
            </a:r>
          </a:p>
          <a:p>
            <a:pPr lvl="0" algn="ctr"/>
            <a:r>
              <a:rPr lang="ru-RU" sz="4000" b="1" dirty="0" smtClean="0">
                <a:solidFill>
                  <a:prstClr val="black"/>
                </a:solidFill>
                <a:latin typeface="Monotype Corsiva" pitchFamily="66" charset="0"/>
              </a:rPr>
              <a:t>объединение  детей, родителей, педагогов, </a:t>
            </a:r>
          </a:p>
          <a:p>
            <a:pPr lvl="0" algn="ctr"/>
            <a:r>
              <a:rPr lang="ru-RU" sz="4000" b="1" dirty="0" smtClean="0">
                <a:solidFill>
                  <a:prstClr val="black"/>
                </a:solidFill>
                <a:latin typeface="Monotype Corsiva" pitchFamily="66" charset="0"/>
              </a:rPr>
              <a:t>общественности  к  совместной деятельности по изучению культуры и истории развития нашего края</a:t>
            </a:r>
            <a:endParaRPr lang="ru-RU" sz="4000" b="1" dirty="0">
              <a:solidFill>
                <a:prstClr val="black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583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1111\Рабочий стол\купола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327"/>
            <a:ext cx="9144000" cy="695739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Рисунок 3" descr="F:\Заседание ШТАБА 12.04.2013\DSCN0618.JPG"/>
          <p:cNvPicPr/>
          <p:nvPr/>
        </p:nvPicPr>
        <p:blipFill>
          <a:blip r:embed="rId3" cstate="print">
            <a:lum bright="15000"/>
          </a:blip>
          <a:srcRect l="13131" t="26351" r="10606" b="12162"/>
          <a:stretch>
            <a:fillRect/>
          </a:stretch>
        </p:blipFill>
        <p:spPr bwMode="auto">
          <a:xfrm>
            <a:off x="5436096" y="1386438"/>
            <a:ext cx="300039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Сермягина\воспитательная работа\духовно-нравственное\Участие в Акции\Штаб\Совещание 05.02.2013\DSCN0348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149080"/>
            <a:ext cx="3145867" cy="181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\\Komp2\для обмена\ТРАНЗИТ ПРЕОБРАЖЕНИЕ\Акция\Фото\Староюрьево\20130516_11180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088" y="1483442"/>
            <a:ext cx="2885440" cy="21634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23528" y="548680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Monotype Corsiva" pitchFamily="66" charset="0"/>
              </a:rPr>
              <a:t>Организация работы штабов</a:t>
            </a:r>
            <a:endParaRPr lang="ru-RU" sz="48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32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1111\Рабочий стол\купола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8" name="TextBox 27"/>
          <p:cNvSpPr txBox="1"/>
          <p:nvPr/>
        </p:nvSpPr>
        <p:spPr>
          <a:xfrm>
            <a:off x="1403648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28184" y="544522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00192" y="558924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8" name="Содержимое 3"/>
          <p:cNvSpPr txBox="1">
            <a:spLocks/>
          </p:cNvSpPr>
          <p:nvPr/>
        </p:nvSpPr>
        <p:spPr>
          <a:xfrm>
            <a:off x="2987824" y="2348880"/>
            <a:ext cx="2520280" cy="1440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indent="-274320" algn="ctr">
              <a:spcBef>
                <a:spcPct val="20000"/>
              </a:spcBef>
              <a:buClr>
                <a:srgbClr val="D16349"/>
              </a:buClr>
              <a:buSzPct val="85000"/>
              <a:buFont typeface="Wingdings 2"/>
              <a:buChar char=""/>
              <a:defRPr/>
            </a:pPr>
            <a:endParaRPr lang="ru-RU" sz="2700" dirty="0">
              <a:solidFill>
                <a:prstClr val="black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84168" y="42930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1538" y="142852"/>
            <a:ext cx="7204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prstClr val="black"/>
                </a:solidFill>
                <a:latin typeface="Monotype Corsiva" pitchFamily="66" charset="0"/>
              </a:rPr>
              <a:t>Проделанная работа </a:t>
            </a:r>
          </a:p>
          <a:p>
            <a:pPr algn="ctr"/>
            <a:r>
              <a:rPr lang="ru-RU" sz="4000" b="1" dirty="0" smtClean="0">
                <a:solidFill>
                  <a:prstClr val="black"/>
                </a:solidFill>
                <a:latin typeface="Monotype Corsiva" pitchFamily="66" charset="0"/>
              </a:rPr>
              <a:t>на подготовительном этапе: </a:t>
            </a:r>
            <a:endParaRPr lang="ru-RU" sz="4000" b="1" dirty="0">
              <a:solidFill>
                <a:prstClr val="black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357298"/>
            <a:ext cx="9144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solidFill>
                  <a:prstClr val="black"/>
                </a:solidFill>
                <a:latin typeface="Monotype Corsiva" pitchFamily="66" charset="0"/>
              </a:rPr>
              <a:t>- </a:t>
            </a:r>
            <a:r>
              <a:rPr lang="ru-RU" sz="3200" b="1" i="1" dirty="0" smtClean="0">
                <a:solidFill>
                  <a:prstClr val="black"/>
                </a:solidFill>
                <a:latin typeface="Monotype Corsiva" pitchFamily="66" charset="0"/>
              </a:rPr>
              <a:t>сформирован координационный комитет;</a:t>
            </a:r>
          </a:p>
          <a:p>
            <a:r>
              <a:rPr lang="ru-RU" sz="3200" b="1" i="1" dirty="0" smtClean="0">
                <a:solidFill>
                  <a:prstClr val="black"/>
                </a:solidFill>
                <a:latin typeface="Monotype Corsiva" pitchFamily="66" charset="0"/>
              </a:rPr>
              <a:t>- в муниципалитетах области созданы штабы;</a:t>
            </a:r>
          </a:p>
          <a:p>
            <a:pPr>
              <a:buFontTx/>
              <a:buChar char="-"/>
            </a:pPr>
            <a:r>
              <a:rPr lang="ru-RU" sz="3200" b="1" i="1" dirty="0" smtClean="0">
                <a:solidFill>
                  <a:prstClr val="black"/>
                </a:solidFill>
                <a:latin typeface="Monotype Corsiva" pitchFamily="66" charset="0"/>
              </a:rPr>
              <a:t> составлен перечень утраченных  святынь;</a:t>
            </a:r>
          </a:p>
          <a:p>
            <a:pPr>
              <a:buFontTx/>
              <a:buChar char="-"/>
            </a:pPr>
            <a:r>
              <a:rPr lang="ru-RU" sz="3200" b="1" i="1" dirty="0" smtClean="0">
                <a:solidFill>
                  <a:prstClr val="black"/>
                </a:solidFill>
                <a:latin typeface="Monotype Corsiva" pitchFamily="66" charset="0"/>
              </a:rPr>
              <a:t> организована поисково-исследовательская деятельность;</a:t>
            </a:r>
          </a:p>
          <a:p>
            <a:pPr algn="just"/>
            <a:r>
              <a:rPr lang="ru-RU" sz="3200" b="1" i="1" dirty="0" smtClean="0">
                <a:solidFill>
                  <a:prstClr val="black"/>
                </a:solidFill>
                <a:latin typeface="Monotype Corsiva" pitchFamily="66" charset="0"/>
              </a:rPr>
              <a:t>- </a:t>
            </a:r>
            <a:r>
              <a:rPr lang="ru-RU" sz="3200" b="1" dirty="0" smtClean="0">
                <a:latin typeface="Monotype Corsiva" pitchFamily="66" charset="0"/>
              </a:rPr>
              <a:t>организована работа волонтерских отрядов по благоустройству разрушенных святынь;</a:t>
            </a:r>
            <a:endParaRPr lang="ru-RU" sz="3200" b="1" i="1" dirty="0" smtClean="0">
              <a:solidFill>
                <a:prstClr val="black"/>
              </a:solidFill>
              <a:latin typeface="Monotype Corsiva" pitchFamily="66" charset="0"/>
            </a:endParaRPr>
          </a:p>
          <a:p>
            <a:r>
              <a:rPr lang="ru-RU" sz="3200" b="1" i="1" dirty="0" smtClean="0">
                <a:solidFill>
                  <a:prstClr val="black"/>
                </a:solidFill>
                <a:latin typeface="Monotype Corsiva" pitchFamily="66" charset="0"/>
              </a:rPr>
              <a:t>- создан Интернет-ресурс, для освещения деятельности в рамках Акции и ее открытого общественного обсуждения; </a:t>
            </a:r>
          </a:p>
          <a:p>
            <a:r>
              <a:rPr lang="ru-RU" sz="3200" b="1" i="1" dirty="0" smtClean="0">
                <a:solidFill>
                  <a:prstClr val="black"/>
                </a:solidFill>
                <a:latin typeface="Monotype Corsiva" pitchFamily="66" charset="0"/>
              </a:rPr>
              <a:t>- проведен социологический опрос среди населения области.</a:t>
            </a:r>
          </a:p>
          <a:p>
            <a:endParaRPr lang="ru-RU" sz="2800" dirty="0" smtClean="0">
              <a:solidFill>
                <a:prstClr val="black"/>
              </a:solidFill>
              <a:latin typeface="Monotype Corsiva" pitchFamily="66" charset="0"/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059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1111\Рабочий стол\купола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467544" y="764704"/>
            <a:ext cx="780789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prstClr val="black"/>
                </a:solidFill>
                <a:latin typeface="Monotype Corsiva" pitchFamily="66" charset="0"/>
              </a:rPr>
              <a:t>Результаты социологического опроса</a:t>
            </a:r>
          </a:p>
          <a:p>
            <a:pPr algn="ctr"/>
            <a:endParaRPr lang="ru-RU" sz="4800" dirty="0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ru-RU" sz="4800" dirty="0" smtClean="0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ru-RU" sz="4800" dirty="0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ru-RU" sz="4800" dirty="0" smtClean="0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ru-RU" sz="4800" dirty="0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ru-RU" sz="4800" dirty="0">
              <a:solidFill>
                <a:prstClr val="black"/>
              </a:solidFill>
              <a:latin typeface="Monotype Corsiva" pitchFamily="66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2890967082"/>
              </p:ext>
            </p:extLst>
          </p:nvPr>
        </p:nvGraphicFramePr>
        <p:xfrm>
          <a:off x="-38745" y="2132856"/>
          <a:ext cx="8820472" cy="4725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5138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1111\Рабочий стол\купола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244217" y="543104"/>
            <a:ext cx="8578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Monotype Corsiva" pitchFamily="66" charset="0"/>
              </a:rPr>
              <a:t>Совместная деятельность учащихся, педагогов и родителей</a:t>
            </a:r>
            <a:endParaRPr lang="ru-RU" sz="3600" b="1" dirty="0">
              <a:latin typeface="Monotype Corsiva" pitchFamily="66" charset="0"/>
            </a:endParaRPr>
          </a:p>
        </p:txBody>
      </p:sp>
      <p:pic>
        <p:nvPicPr>
          <p:cNvPr id="7" name="Рисунок 6" descr="\\Komp2\для обмена\ТРАНЗИТ ПРЕОБРАЖЕНИЕ\Акция\Фото\Староюрьево\20130516_11450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98362"/>
            <a:ext cx="2861196" cy="2106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104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95722"/>
            <a:ext cx="3034640" cy="2317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акт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89040"/>
            <a:ext cx="1712853" cy="2414423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extLst/>
        </p:spPr>
      </p:pic>
      <p:pic>
        <p:nvPicPr>
          <p:cNvPr id="10" name="Picture 4" descr="протокол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0366" y="1716591"/>
            <a:ext cx="1700154" cy="2664402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extLst/>
        </p:spPr>
      </p:pic>
      <p:pic>
        <p:nvPicPr>
          <p:cNvPr id="11" name="Picture 4" descr="картинка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9858" y="1204895"/>
            <a:ext cx="1639357" cy="2171663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extLst/>
        </p:spPr>
      </p:pic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346032265"/>
              </p:ext>
            </p:extLst>
          </p:nvPr>
        </p:nvGraphicFramePr>
        <p:xfrm>
          <a:off x="5960309" y="4581128"/>
          <a:ext cx="2877701" cy="2160240"/>
        </p:xfrm>
        <a:graphic>
          <a:graphicData uri="http://schemas.openxmlformats.org/presentationml/2006/ole">
            <p:oleObj spid="_x0000_s2060" name="Слайд" r:id="rId9" imgW="3038705" imgH="2278516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1111\Рабочий стол\купола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839" y="-63440"/>
            <a:ext cx="9144000" cy="695739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359734" y="116632"/>
            <a:ext cx="8172706" cy="1364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rPr>
              <a:t> </a:t>
            </a:r>
            <a:endParaRPr lang="ru-RU" sz="2000" dirty="0">
              <a:latin typeface="Monotype Corsiva" pitchFamily="66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rPr>
              <a:t> </a:t>
            </a:r>
            <a:endParaRPr lang="ru-RU" sz="2000" dirty="0">
              <a:latin typeface="Monotype Corsiva" pitchFamily="66" charset="0"/>
              <a:ea typeface="Calibri"/>
              <a:cs typeface="Times New Roman"/>
            </a:endParaRPr>
          </a:p>
          <a:p>
            <a:pPr algn="r"/>
            <a:endParaRPr lang="ru-RU" sz="2000" b="1" dirty="0" smtClean="0">
              <a:latin typeface="Monotype Corsiva" pitchFamily="66" charset="0"/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476672"/>
            <a:ext cx="7463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latin typeface="Monotype Corsiva" pitchFamily="66" charset="0"/>
              </a:rPr>
              <a:t>Опыт Староюрьевского района</a:t>
            </a:r>
            <a:endParaRPr lang="ru-RU" sz="4800" dirty="0">
              <a:latin typeface="Monotype Corsiva" pitchFamily="66" charset="0"/>
            </a:endParaRPr>
          </a:p>
        </p:txBody>
      </p:sp>
      <p:pic>
        <p:nvPicPr>
          <p:cNvPr id="9" name="Picture 4" descr="C:\Users\user\Desktop\презегт докл\Elena_Moltshanov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2965" y="1456902"/>
            <a:ext cx="3419475" cy="228092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/>
        </p:spPr>
      </p:pic>
      <p:pic>
        <p:nvPicPr>
          <p:cNvPr id="10" name="Picture 6" descr="C:\Users\user\Desktop\презегт докл\Novikovu_150_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168015" cy="237617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/>
        </p:spPr>
      </p:pic>
      <p:pic>
        <p:nvPicPr>
          <p:cNvPr id="11" name="Picture 4" descr="C:\Users\user\Desktop\презегт докл\krest23072011__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2564" y="4077072"/>
            <a:ext cx="3209925" cy="240030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27232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1957</TotalTime>
  <Words>250</Words>
  <Application>Microsoft Office PowerPoint</Application>
  <PresentationFormat>Экран (4:3)</PresentationFormat>
  <Paragraphs>69</Paragraphs>
  <Slides>15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Официальная</vt:lpstr>
      <vt:lpstr>1_Официальная</vt:lpstr>
      <vt:lpstr>5_Официальная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Преображение</dc:creator>
  <cp:lastModifiedBy>1</cp:lastModifiedBy>
  <cp:revision>96</cp:revision>
  <dcterms:created xsi:type="dcterms:W3CDTF">2013-04-12T12:29:42Z</dcterms:created>
  <dcterms:modified xsi:type="dcterms:W3CDTF">2014-09-26T09:51:58Z</dcterms:modified>
</cp:coreProperties>
</file>